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bin" ContentType="image/jpeg"/>
  <Override PartName="/ppt/media/image47.bin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310.bin" ContentType="image/svg+xml"/>
  <Override PartName="/ppt/media/image32.bin" ContentType="image/svg+xml"/>
  <Override PartName="/ppt/media/image30.bin" ContentType="image/svg+xml"/>
  <Override PartName="/ppt/media/image43.bin" ContentType="image/svg+xml"/>
  <Override PartName="/ppt/media/image65.bin" ContentType="image/svg+xml"/>
  <Override PartName="/ppt/media/image67.bin" ContentType="image/svg+xml"/>
  <Override PartName="/ppt/media/image74.bin" ContentType="image/svg+xml"/>
  <Override PartName="/ppt/media/image77.bin" ContentType="image/svg+xml"/>
  <Override PartName="/ppt/media/image139.bin" ContentType="image/svg+xml"/>
  <Override PartName="/ppt/media/image85.bin" ContentType="image/svg+xml"/>
  <Override PartName="/ppt/media/image87.bin" ContentType="image/svg+xml"/>
  <Override PartName="/ppt/media/image92.bin" ContentType="image/svg+xml"/>
  <Override PartName="/ppt/media/image95.bin" ContentType="image/svg+xml"/>
  <Override PartName="/ppt/media/image161.bin" ContentType="image/svg+xml"/>
  <Override PartName="/ppt/media/image165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01" r:id="rId2"/>
    <p:sldId id="314" r:id="rId3"/>
    <p:sldId id="381" r:id="rId4"/>
    <p:sldId id="454" r:id="rId5"/>
    <p:sldId id="503" r:id="rId6"/>
    <p:sldId id="544" r:id="rId7"/>
    <p:sldId id="735" r:id="rId8"/>
    <p:sldId id="587" r:id="rId9"/>
    <p:sldId id="823" r:id="rId10"/>
  </p:sldIdLst>
  <p:sldSz cx="18288000" cy="10287000"/>
  <p:notesSz cx="18288000" cy="10287000"/>
  <p:embeddedFontLst>
    <p:embeddedFont>
      <p:font typeface="IBM Plex Sans" panose="020B0503050203000203" pitchFamily="34" charset="0"/>
      <p:regular r:id="rId11"/>
      <p:bold r:id="rId12"/>
      <p:italic r:id="rId13"/>
      <p:boldItalic r:id="rId14"/>
    </p:embeddedFont>
    <p:embeddedFont>
      <p:font typeface="IBM Plex Serif SemiBold" panose="02060703050406000203" pitchFamily="18" charset="0"/>
      <p:regular r:id="rId15"/>
      <p:bold r:id="rId16"/>
      <p:boldItalic r:id="rId17"/>
    </p:embeddedFont>
    <p:embeddedFont>
      <p:font typeface="Noto Serif SemiBold" panose="020B0604020202020204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bin"/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bin"/></Relationships>
</file>

<file path=ppt/slides/_rels/slide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5.png"/><Relationship Id="rId71" Type="http://schemas.openxmlformats.org/officeDocument/2006/relationships/image" Target="../media/image32.bin"/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7.bin"/><Relationship Id="rId73" Type="http://schemas.openxmlformats.org/officeDocument/2006/relationships/image" Target="../media/image6.bin"/></Relationships>
</file>

<file path=ppt/slides/_rels/slide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0.bin"/><Relationship Id="rId3" Type="http://schemas.openxmlformats.org/officeDocument/2006/relationships/image" Target="../media/image8.bin"/><Relationship Id="rId68" Type="http://schemas.openxmlformats.org/officeDocument/2006/relationships/image" Target="../media/image30.bin"/><Relationship Id="rId76" Type="http://schemas.openxmlformats.org/officeDocument/2006/relationships/image" Target="../media/image14.jpeg"/><Relationship Id="rId71" Type="http://schemas.openxmlformats.org/officeDocument/2006/relationships/image" Target="../media/image32.bin"/><Relationship Id="rId2" Type="http://schemas.openxmlformats.org/officeDocument/2006/relationships/image" Target="../media/image1.bin"/><Relationship Id="rId75" Type="http://schemas.openxmlformats.org/officeDocument/2006/relationships/image" Target="../media/image13.bin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12.bin"/><Relationship Id="rId5" Type="http://schemas.openxmlformats.org/officeDocument/2006/relationships/image" Target="../media/image9.bin"/><Relationship Id="rId73" Type="http://schemas.openxmlformats.org/officeDocument/2006/relationships/image" Target="../media/image11.bin"/><Relationship Id="rId4" Type="http://schemas.openxmlformats.org/officeDocument/2006/relationships/image" Target="../media/image6.bin"/><Relationship Id="rId69" Type="http://schemas.openxmlformats.org/officeDocument/2006/relationships/image" Target="../media/image4.bin"/></Relationships>
</file>

<file path=ppt/slides/_rels/slide4.xml.rels><?xml version="1.0" encoding="UTF-8" standalone="yes"?>
<Relationships xmlns="http://schemas.openxmlformats.org/package/2006/relationships"><Relationship Id="rId98" Type="http://schemas.openxmlformats.org/officeDocument/2006/relationships/image" Target="../media/image20.png"/><Relationship Id="rId3" Type="http://schemas.openxmlformats.org/officeDocument/2006/relationships/image" Target="../media/image16.bin"/><Relationship Id="rId97" Type="http://schemas.openxmlformats.org/officeDocument/2006/relationships/image" Target="../media/image19.bin"/><Relationship Id="rId2" Type="http://schemas.openxmlformats.org/officeDocument/2006/relationships/image" Target="../media/image15.bin"/><Relationship Id="rId96" Type="http://schemas.openxmlformats.org/officeDocument/2006/relationships/image" Target="../media/image18.bin"/><Relationship Id="rId1" Type="http://schemas.openxmlformats.org/officeDocument/2006/relationships/slideLayout" Target="../slideLayouts/slideLayout7.xml"/><Relationship Id="rId95" Type="http://schemas.openxmlformats.org/officeDocument/2006/relationships/image" Target="../media/image17.bin"/><Relationship Id="rId94" Type="http://schemas.openxmlformats.org/officeDocument/2006/relationships/image" Target="../media/image4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bin"/><Relationship Id="rId7" Type="http://schemas.openxmlformats.org/officeDocument/2006/relationships/image" Target="../media/image2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bin"/><Relationship Id="rId5" Type="http://schemas.openxmlformats.org/officeDocument/2006/relationships/image" Target="../media/image22.bin"/><Relationship Id="rId4" Type="http://schemas.openxmlformats.org/officeDocument/2006/relationships/image" Target="../media/image6.bin"/></Relationships>
</file>

<file path=ppt/slides/_rels/slide6.xml.rels><?xml version="1.0" encoding="UTF-8" standalone="yes"?>
<Relationships xmlns="http://schemas.openxmlformats.org/package/2006/relationships"><Relationship Id="rId142" Type="http://schemas.openxmlformats.org/officeDocument/2006/relationships/image" Target="../media/image4.bin"/><Relationship Id="rId163" Type="http://schemas.openxmlformats.org/officeDocument/2006/relationships/image" Target="../media/image29.jpeg"/><Relationship Id="rId3" Type="http://schemas.openxmlformats.org/officeDocument/2006/relationships/image" Target="../media/image6.bin"/><Relationship Id="rId141" Type="http://schemas.openxmlformats.org/officeDocument/2006/relationships/image" Target="../media/image65.bin"/><Relationship Id="rId162" Type="http://schemas.openxmlformats.org/officeDocument/2006/relationships/image" Target="../media/image28.png"/><Relationship Id="rId2" Type="http://schemas.openxmlformats.org/officeDocument/2006/relationships/image" Target="../media/image8.bin"/><Relationship Id="rId145" Type="http://schemas.openxmlformats.org/officeDocument/2006/relationships/image" Target="../media/image26.bin"/><Relationship Id="rId161" Type="http://schemas.openxmlformats.org/officeDocument/2006/relationships/image" Target="../media/image77.bin"/><Relationship Id="rId1" Type="http://schemas.openxmlformats.org/officeDocument/2006/relationships/slideLayout" Target="../slideLayouts/slideLayout7.xml"/><Relationship Id="rId144" Type="http://schemas.openxmlformats.org/officeDocument/2006/relationships/image" Target="../media/image67.bin"/><Relationship Id="rId157" Type="http://schemas.openxmlformats.org/officeDocument/2006/relationships/image" Target="../media/image27.bin"/><Relationship Id="rId156" Type="http://schemas.openxmlformats.org/officeDocument/2006/relationships/image" Target="../media/image74.bin"/><Relationship Id="rId4" Type="http://schemas.openxmlformats.org/officeDocument/2006/relationships/image" Target="../media/image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bin"/><Relationship Id="rId281" Type="http://schemas.openxmlformats.org/officeDocument/2006/relationships/image" Target="../media/image139.bin"/><Relationship Id="rId3" Type="http://schemas.openxmlformats.org/officeDocument/2006/relationships/image" Target="../media/image21.bin"/><Relationship Id="rId7" Type="http://schemas.openxmlformats.org/officeDocument/2006/relationships/image" Target="../media/image34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bin"/><Relationship Id="rId11" Type="http://schemas.openxmlformats.org/officeDocument/2006/relationships/image" Target="../media/image38.bin"/><Relationship Id="rId5" Type="http://schemas.openxmlformats.org/officeDocument/2006/relationships/image" Target="../media/image31.bin"/><Relationship Id="rId283" Type="http://schemas.openxmlformats.org/officeDocument/2006/relationships/image" Target="../media/image40.bin"/><Relationship Id="rId10" Type="http://schemas.openxmlformats.org/officeDocument/2006/relationships/image" Target="../media/image37.bin"/><Relationship Id="rId4" Type="http://schemas.openxmlformats.org/officeDocument/2006/relationships/image" Target="../media/image6.bin"/><Relationship Id="rId9" Type="http://schemas.openxmlformats.org/officeDocument/2006/relationships/image" Target="../media/image36.bin"/><Relationship Id="rId282" Type="http://schemas.openxmlformats.org/officeDocument/2006/relationships/image" Target="../media/image39.bin"/></Relationships>
</file>

<file path=ppt/slides/_rels/slide8.xml.rels><?xml version="1.0" encoding="UTF-8" standalone="yes"?>
<Relationships xmlns="http://schemas.openxmlformats.org/package/2006/relationships"><Relationship Id="rId189" Type="http://schemas.openxmlformats.org/officeDocument/2006/relationships/image" Target="../media/image42.bin"/><Relationship Id="rId197" Type="http://schemas.openxmlformats.org/officeDocument/2006/relationships/hyperlink" Target="https://aclanthology.org/2021.findings-emnlp.174/" TargetMode="External"/><Relationship Id="rId3" Type="http://schemas.openxmlformats.org/officeDocument/2006/relationships/image" Target="../media/image8.bin"/><Relationship Id="rId188" Type="http://schemas.openxmlformats.org/officeDocument/2006/relationships/image" Target="../media/image92.bin"/><Relationship Id="rId201" Type="http://schemas.openxmlformats.org/officeDocument/2006/relationships/hyperlink" Target="https://arxiv.org/pdf/2202.02664" TargetMode="External"/><Relationship Id="rId196" Type="http://schemas.openxmlformats.org/officeDocument/2006/relationships/hyperlink" Target="https://ieeexplore.ieee.org/abstract/document/10553509" TargetMode="External"/><Relationship Id="rId200" Type="http://schemas.openxmlformats.org/officeDocument/2006/relationships/hyperlink" Target="https://aclanthology.org/2024.eacl-long.40/" TargetMode="External"/><Relationship Id="rId2" Type="http://schemas.openxmlformats.org/officeDocument/2006/relationships/image" Target="../media/image1.bin"/><Relationship Id="rId195" Type="http://schemas.openxmlformats.org/officeDocument/2006/relationships/hyperlink" Target="https://colab.ws/articles/10.1109%2Ftii.2019.2952929" TargetMode="External"/><Relationship Id="rId1" Type="http://schemas.openxmlformats.org/officeDocument/2006/relationships/slideLayout" Target="../slideLayouts/slideLayout7.xml"/><Relationship Id="rId178" Type="http://schemas.openxmlformats.org/officeDocument/2006/relationships/image" Target="../media/image4.bin"/><Relationship Id="rId204" Type="http://schemas.openxmlformats.org/officeDocument/2006/relationships/hyperlink" Target="https://arxiv.org/pdf/2406.05213" TargetMode="External"/><Relationship Id="rId5" Type="http://schemas.openxmlformats.org/officeDocument/2006/relationships/image" Target="../media/image9.bin"/><Relationship Id="rId181" Type="http://schemas.openxmlformats.org/officeDocument/2006/relationships/image" Target="../media/image41.bin"/><Relationship Id="rId194" Type="http://schemas.openxmlformats.org/officeDocument/2006/relationships/hyperlink" Target="https://arxiv.org/html/2406.08660v1" TargetMode="External"/><Relationship Id="rId199" Type="http://schemas.openxmlformats.org/officeDocument/2006/relationships/hyperlink" Target="https://www.vldb.org/pvldb/vol13/p1737-kim.pdf" TargetMode="External"/><Relationship Id="rId203" Type="http://schemas.openxmlformats.org/officeDocument/2006/relationships/hyperlink" Target="https://openreview.net/pdf?id=ofiZbAmrZh" TargetMode="External"/><Relationship Id="rId177" Type="http://schemas.openxmlformats.org/officeDocument/2006/relationships/image" Target="../media/image85.bin"/><Relationship Id="rId198" Type="http://schemas.openxmlformats.org/officeDocument/2006/relationships/hyperlink" Target="https://vldb.org/pvldb/vol13/p57-jung.pdf" TargetMode="External"/><Relationship Id="rId4" Type="http://schemas.openxmlformats.org/officeDocument/2006/relationships/image" Target="../media/image6.bin"/><Relationship Id="rId180" Type="http://schemas.openxmlformats.org/officeDocument/2006/relationships/image" Target="../media/image87.bin"/><Relationship Id="rId193" Type="http://schemas.openxmlformats.org/officeDocument/2006/relationships/image" Target="../media/image95.bin"/><Relationship Id="rId202" Type="http://schemas.openxmlformats.org/officeDocument/2006/relationships/hyperlink" Target="https://pmc.ncbi.nlm.nih.gov/articles/PMC8445976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bin"/><Relationship Id="rId324" Type="http://schemas.openxmlformats.org/officeDocument/2006/relationships/image" Target="../media/image161.bin"/><Relationship Id="rId2" Type="http://schemas.openxmlformats.org/officeDocument/2006/relationships/image" Target="../media/image1.bin"/><Relationship Id="rId331" Type="http://schemas.openxmlformats.org/officeDocument/2006/relationships/image" Target="../media/image165.bin"/><Relationship Id="rId1" Type="http://schemas.openxmlformats.org/officeDocument/2006/relationships/slideLayout" Target="../slideLayouts/slideLayout7.xml"/><Relationship Id="rId327" Type="http://schemas.openxmlformats.org/officeDocument/2006/relationships/image" Target="../media/image48.bin"/><Relationship Id="rId326" Type="http://schemas.openxmlformats.org/officeDocument/2006/relationships/image" Target="../media/image47.bin"/><Relationship Id="rId4" Type="http://schemas.openxmlformats.org/officeDocument/2006/relationships/image" Target="../media/image45.bin"/><Relationship Id="rId325" Type="http://schemas.openxmlformats.org/officeDocument/2006/relationships/image" Target="../media/image4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447" y="0"/>
            <a:ext cx="18288000" cy="10287000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3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692726" y="102840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914400"/>
            <a:ext cx="10703859" cy="171277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3600" b="1" dirty="0">
                <a:solidFill>
                  <a:srgbClr val="ED7D31"/>
                </a:solidFill>
                <a:latin typeface="+mj-lt"/>
              </a:rPr>
              <a:t>"Optimizing Query Translation: Understanding Machine Learning Model Sensitivity and Uncertainty in NLP"</a:t>
            </a:r>
            <a:endParaRPr lang="en-US" sz="3600" spc="-132" dirty="0">
              <a:solidFill>
                <a:srgbClr val="181C24">
                  <a:alpha val="100000"/>
                </a:srgbClr>
              </a:solidFill>
              <a:latin typeface="+mj-lt"/>
            </a:endParaRP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64024" y="3509682"/>
            <a:ext cx="7013201" cy="470898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672"/>
              </a:lnSpc>
            </a:pPr>
            <a:r>
              <a:rPr lang="en-US" sz="2700" b="1" i="1" spc="-54" dirty="0">
                <a:solidFill>
                  <a:srgbClr val="181C24">
                    <a:alpha val="100000"/>
                  </a:srgbClr>
                </a:solidFill>
                <a:latin typeface="+mj-lt"/>
              </a:rPr>
              <a:t>Name: Venkatesh </a:t>
            </a:r>
            <a:r>
              <a:rPr lang="en-US" sz="2700" b="1" i="1" spc="-54" dirty="0" err="1">
                <a:solidFill>
                  <a:srgbClr val="181C24">
                    <a:alpha val="100000"/>
                  </a:srgbClr>
                </a:solidFill>
                <a:latin typeface="+mj-lt"/>
              </a:rPr>
              <a:t>Sattenapalli</a:t>
            </a:r>
            <a:endParaRPr lang="en-US" sz="2700" b="1" i="1" spc="-54" dirty="0">
              <a:solidFill>
                <a:srgbClr val="181C24">
                  <a:alpha val="100000"/>
                </a:srgbClr>
              </a:solidFill>
              <a:latin typeface="+mj-lt"/>
            </a:endParaRPr>
          </a:p>
          <a:p>
            <a:pPr algn="l">
              <a:lnSpc>
                <a:spcPts val="3672"/>
              </a:lnSpc>
            </a:pPr>
            <a:endParaRPr lang="en-US" sz="2700" b="1" i="1" spc="-54" dirty="0">
              <a:solidFill>
                <a:srgbClr val="181C24">
                  <a:alpha val="100000"/>
                </a:srgbClr>
              </a:solidFill>
              <a:latin typeface="+mj-lt"/>
            </a:endParaRPr>
          </a:p>
          <a:p>
            <a:pPr>
              <a:lnSpc>
                <a:spcPts val="3672"/>
              </a:lnSpc>
            </a:pPr>
            <a:r>
              <a:rPr lang="en-US" sz="2700" b="1" i="1" spc="-54" dirty="0" err="1">
                <a:solidFill>
                  <a:srgbClr val="181C24">
                    <a:alpha val="100000"/>
                  </a:srgbClr>
                </a:solidFill>
                <a:latin typeface="+mj-lt"/>
              </a:rPr>
              <a:t>StudentID</a:t>
            </a:r>
            <a:r>
              <a:rPr lang="en-US" sz="2700" b="1" i="1" spc="-54" dirty="0">
                <a:solidFill>
                  <a:srgbClr val="181C24">
                    <a:alpha val="100000"/>
                  </a:srgbClr>
                </a:solidFill>
                <a:latin typeface="+mj-lt"/>
              </a:rPr>
              <a:t>: 23030670</a:t>
            </a:r>
          </a:p>
          <a:p>
            <a:pPr algn="l">
              <a:lnSpc>
                <a:spcPts val="3672"/>
              </a:lnSpc>
            </a:pPr>
            <a:endParaRPr lang="en-US" sz="2700" b="1" i="1" spc="-54" dirty="0">
              <a:solidFill>
                <a:srgbClr val="181C24">
                  <a:alpha val="100000"/>
                </a:srgbClr>
              </a:solidFill>
              <a:latin typeface="+mj-lt"/>
            </a:endParaRPr>
          </a:p>
          <a:p>
            <a:pPr>
              <a:lnSpc>
                <a:spcPts val="3672"/>
              </a:lnSpc>
            </a:pPr>
            <a:r>
              <a:rPr lang="en-US" sz="2700" b="1" i="1" spc="-54" dirty="0">
                <a:solidFill>
                  <a:srgbClr val="181C24">
                    <a:alpha val="100000"/>
                  </a:srgbClr>
                </a:solidFill>
                <a:latin typeface="+mj-lt"/>
              </a:rPr>
              <a:t>Module Code: 7PAM2002-0206-2024</a:t>
            </a:r>
          </a:p>
          <a:p>
            <a:pPr>
              <a:lnSpc>
                <a:spcPts val="3672"/>
              </a:lnSpc>
            </a:pPr>
            <a:endParaRPr lang="en-US" sz="2700" b="1" i="1" spc="-54" dirty="0">
              <a:solidFill>
                <a:srgbClr val="181C24">
                  <a:alpha val="100000"/>
                </a:srgbClr>
              </a:solidFill>
              <a:latin typeface="+mj-lt"/>
            </a:endParaRPr>
          </a:p>
          <a:p>
            <a:pPr>
              <a:lnSpc>
                <a:spcPts val="3672"/>
              </a:lnSpc>
            </a:pPr>
            <a:r>
              <a:rPr lang="en-US" sz="2700" b="1" i="1" spc="-54" dirty="0">
                <a:solidFill>
                  <a:srgbClr val="181C24">
                    <a:alpha val="100000"/>
                  </a:srgbClr>
                </a:solidFill>
                <a:latin typeface="+mj-lt"/>
              </a:rPr>
              <a:t>Course: </a:t>
            </a:r>
            <a:r>
              <a:rPr lang="en-US" sz="2700" b="1" i="1" spc="-54" dirty="0" err="1">
                <a:solidFill>
                  <a:srgbClr val="181C24">
                    <a:alpha val="100000"/>
                  </a:srgbClr>
                </a:solidFill>
                <a:latin typeface="+mj-lt"/>
              </a:rPr>
              <a:t>Msc</a:t>
            </a:r>
            <a:r>
              <a:rPr lang="en-US" sz="2700" b="1" i="1" spc="-54" dirty="0">
                <a:solidFill>
                  <a:srgbClr val="181C24">
                    <a:alpha val="100000"/>
                  </a:srgbClr>
                </a:solidFill>
                <a:latin typeface="+mj-lt"/>
              </a:rPr>
              <a:t> Data Science with Sandwich</a:t>
            </a:r>
          </a:p>
          <a:p>
            <a:pPr algn="l">
              <a:lnSpc>
                <a:spcPts val="3672"/>
              </a:lnSpc>
            </a:pPr>
            <a:endParaRPr lang="en-US" sz="2700" b="1" i="1" spc="-54" dirty="0">
              <a:solidFill>
                <a:srgbClr val="181C24">
                  <a:alpha val="100000"/>
                </a:srgbClr>
              </a:solidFill>
              <a:latin typeface="+mj-lt"/>
            </a:endParaRPr>
          </a:p>
          <a:p>
            <a:pPr>
              <a:lnSpc>
                <a:spcPts val="3672"/>
              </a:lnSpc>
            </a:pPr>
            <a:r>
              <a:rPr lang="en-US" sz="2700" b="1" i="1" spc="-54" dirty="0">
                <a:solidFill>
                  <a:srgbClr val="181C24">
                    <a:alpha val="100000"/>
                  </a:srgbClr>
                </a:solidFill>
                <a:latin typeface="+mj-lt"/>
              </a:rPr>
              <a:t> Supervisor: </a:t>
            </a:r>
            <a:r>
              <a:rPr lang="en-US" sz="2700" b="1" i="1" spc="-54" dirty="0">
                <a:solidFill>
                  <a:srgbClr val="181C24">
                    <a:alpha val="100000"/>
                  </a:srgbClr>
                </a:solidFill>
              </a:rPr>
              <a:t>Pushp Tiwari</a:t>
            </a:r>
            <a:endParaRPr lang="en-US" sz="2700" b="1" i="1" spc="-54" dirty="0">
              <a:solidFill>
                <a:srgbClr val="181C24">
                  <a:alpha val="100000"/>
                </a:srgbClr>
              </a:solidFill>
              <a:latin typeface="+mj-lt"/>
            </a:endParaRPr>
          </a:p>
          <a:p>
            <a:pPr algn="l">
              <a:lnSpc>
                <a:spcPts val="3672"/>
              </a:lnSpc>
            </a:pPr>
            <a:endParaRPr lang="en-US" sz="2700" spc="-5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9145E-07 0.07407118 L -3.1789145E-07 -2.8936952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outShapeInnerChild9">
            <a:extLst>
              <a:ext uri="{FF2B5EF4-FFF2-40B4-BE49-F238E27FC236}">
                <a16:creationId xmlns:a16="http://schemas.microsoft.com/office/drawing/2014/main" id="{72BA3CB1-58D3-9819-5A0D-80781F080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7561CB67-202A-4D08-AFDA-635053AE068E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7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19624" y="379880"/>
            <a:ext cx="1924371" cy="4945159"/>
          </a:xfrm>
          <a:prstGeom prst="rect">
            <a:avLst/>
          </a:prstGeom>
        </p:spPr>
      </p:pic>
      <p:pic>
        <p:nvPicPr>
          <p:cNvPr id="3" name="layoutShapeInnerChild9">
            <a:extLst>
              <a:ext uri="{FF2B5EF4-FFF2-40B4-BE49-F238E27FC236}">
                <a16:creationId xmlns:a16="http://schemas.microsoft.com/office/drawing/2014/main" id="{399595C0-6818-8813-62F3-42DB75D5F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7561CB67-202A-4D08-AFDA-635053AE068E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7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19624" y="4239186"/>
            <a:ext cx="1924371" cy="4945159"/>
          </a:xfrm>
          <a:prstGeom prst="rect">
            <a:avLst/>
          </a:prstGeom>
        </p:spPr>
      </p:pic>
      <p:pic>
        <p:nvPicPr>
          <p:cNvPr id="1026" name="Picture 2" descr="How Dataherald Makes Natural Language to SQL Easy">
            <a:extLst>
              <a:ext uri="{FF2B5EF4-FFF2-40B4-BE49-F238E27FC236}">
                <a16:creationId xmlns:a16="http://schemas.microsoft.com/office/drawing/2014/main" id="{7F712F91-B0FB-6554-035A-F2A73A7E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47" y="4019549"/>
            <a:ext cx="9382712" cy="523820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7A18A-81B5-47D8-97D8-E7934E2DFF66}"/>
              </a:ext>
            </a:extLst>
          </p:cNvPr>
          <p:cNvSpPr txBox="1"/>
          <p:nvPr/>
        </p:nvSpPr>
        <p:spPr>
          <a:xfrm>
            <a:off x="4852989" y="712694"/>
            <a:ext cx="8851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Introduction</a:t>
            </a:r>
            <a:endParaRPr lang="en-IN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5147B-2FAE-5A7F-A071-E564CD4463C2}"/>
              </a:ext>
            </a:extLst>
          </p:cNvPr>
          <p:cNvSpPr txBox="1"/>
          <p:nvPr/>
        </p:nvSpPr>
        <p:spPr>
          <a:xfrm>
            <a:off x="12191721" y="2705117"/>
            <a:ext cx="5266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Understanding and automating SQL query translation using LLMs improves data accessibility and efficiency.            </a:t>
            </a:r>
          </a:p>
        </p:txBody>
      </p:sp>
      <p:pic>
        <p:nvPicPr>
          <p:cNvPr id="7" name="Rect">
            <a:extLst>
              <a:ext uri="{FF2B5EF4-FFF2-40B4-BE49-F238E27FC236}">
                <a16:creationId xmlns:a16="http://schemas.microsoft.com/office/drawing/2014/main" id="{19404F98-C11D-1E9C-9740-6137AFF229E4}"/>
              </a:ext>
            </a:extLst>
          </p:cNvPr>
          <p:cNvPicPr>
            <a:picLocks noChangeAspect="1"/>
          </p:cNvPicPr>
          <p:nvPr/>
        </p:nvPicPr>
        <p:blipFill rotWithShape="1">
          <a:blip r:embed="rId73">
            <a:alphaModFix/>
          </a:blip>
          <a:stretch/>
        </p:blipFill>
        <p:spPr>
          <a:xfrm>
            <a:off x="8168249" y="2965779"/>
            <a:ext cx="10119751" cy="9890319"/>
          </a:xfrm>
          <a:prstGeom prst="rect">
            <a:avLst/>
          </a:prstGeom>
        </p:spPr>
      </p:pic>
      <p:pic>
        <p:nvPicPr>
          <p:cNvPr id="8" name="Rect">
            <a:extLst>
              <a:ext uri="{FF2B5EF4-FFF2-40B4-BE49-F238E27FC236}">
                <a16:creationId xmlns:a16="http://schemas.microsoft.com/office/drawing/2014/main" id="{21A8A380-0F74-96B5-6275-157EE659B90B}"/>
              </a:ext>
            </a:extLst>
          </p:cNvPr>
          <p:cNvPicPr>
            <a:picLocks noChangeAspect="1"/>
          </p:cNvPicPr>
          <p:nvPr/>
        </p:nvPicPr>
        <p:blipFill rotWithShape="1">
          <a:blip r:embed="rId73">
            <a:alphaModFix/>
          </a:blip>
          <a:stretch/>
        </p:blipFill>
        <p:spPr>
          <a:xfrm rot="16200000">
            <a:off x="268322" y="-161145"/>
            <a:ext cx="9844530" cy="1016682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4">
            <a:alphaModFix/>
          </a:blip>
          <a:stretch/>
        </p:blipFill>
        <p:spPr>
          <a:xfrm>
            <a:off x="10231811" y="-632011"/>
            <a:ext cx="8080297" cy="36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9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9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5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484095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68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7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alphaModFix/>
          </a:blip>
          <a:stretch/>
        </p:blipFill>
        <p:spPr>
          <a:xfrm>
            <a:off x="1409700" y="3417540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3">
            <a:alphaModFix/>
          </a:blip>
          <a:stretch/>
        </p:blipFill>
        <p:spPr>
          <a:xfrm>
            <a:off x="1409700" y="5038130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5061675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</a:rPr>
              <a:t>G1 text Embedding Model</a:t>
            </a: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4">
            <a:alphaModFix/>
          </a:blip>
          <a:stretch/>
        </p:blipFill>
        <p:spPr>
          <a:xfrm>
            <a:off x="1409700" y="6658422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67328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44806" y="6655173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</a:rPr>
              <a:t>Chroma DB</a:t>
            </a:r>
          </a:p>
        </p:txBody>
      </p:sp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5">
            <a:alphaModFix/>
          </a:blip>
          <a:stretch/>
        </p:blipFill>
        <p:spPr>
          <a:xfrm>
            <a:off x="979394" y="7727682"/>
            <a:ext cx="457200" cy="476250"/>
          </a:xfrm>
          <a:prstGeom prst="rect">
            <a:avLst/>
          </a:prstGeom>
        </p:spPr>
      </p:pic>
      <p:sp>
        <p:nvSpPr>
          <p:cNvPr id="41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77389" y="777501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41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66583" y="7710790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</a:rPr>
              <a:t>Question + context (Similarity result)</a:t>
            </a:r>
          </a:p>
        </p:txBody>
      </p:sp>
      <p:sp>
        <p:nvSpPr>
          <p:cNvPr id="44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67328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4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94965" y="3427879"/>
            <a:ext cx="6791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</a:rPr>
              <a:t>End user question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8884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IN" sz="5400" dirty="0">
                <a:solidFill>
                  <a:schemeClr val="accent6"/>
                </a:solidFill>
              </a:rPr>
              <a:t>Methodology</a:t>
            </a:r>
            <a:endParaRPr lang="en-US" sz="5400" spc="-84" dirty="0">
              <a:solidFill>
                <a:schemeClr val="accent6"/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449" name="Click here to edit label-47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+mj-lt"/>
              </a:rPr>
              <a:t>OVERVIEW</a:t>
            </a:r>
          </a:p>
        </p:txBody>
      </p:sp>
      <p:sp>
        <p:nvSpPr>
          <p:cNvPr id="451" name="Click here to edit sub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</a:rPr>
              <a:t>Use case for a </a:t>
            </a:r>
            <a:r>
              <a:rPr lang="en-US" sz="2100" spc="-21" dirty="0" err="1">
                <a:solidFill>
                  <a:srgbClr val="6E7177">
                    <a:alpha val="100000"/>
                  </a:srgbClr>
                </a:solidFill>
              </a:rPr>
              <a:t>GenAI</a:t>
            </a:r>
            <a:r>
              <a:rPr lang="en-US" sz="2100" spc="-21" dirty="0">
                <a:solidFill>
                  <a:srgbClr val="6E7177">
                    <a:alpha val="100000"/>
                  </a:srgbClr>
                </a:solidFill>
              </a:rPr>
              <a:t> using Amazon RDB for SQL server as a vector store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6B7F54-9A40-CFFC-E1DD-89B76D4B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47" y="2756647"/>
            <a:ext cx="9184341" cy="69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4FA376-DED3-02D5-CF61-7DC46E577290}"/>
              </a:ext>
            </a:extLst>
          </p:cNvPr>
          <p:cNvSpPr/>
          <p:nvPr/>
        </p:nvSpPr>
        <p:spPr>
          <a:xfrm>
            <a:off x="6763870" y="5862918"/>
            <a:ext cx="4464424" cy="309282"/>
          </a:xfrm>
          <a:prstGeom prst="rect">
            <a:avLst/>
          </a:prstGeom>
          <a:ln>
            <a:solidFill>
              <a:srgbClr val="0500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9E2F7-548A-C5F3-3EAC-ECB13E6DC11F}"/>
              </a:ext>
            </a:extLst>
          </p:cNvPr>
          <p:cNvSpPr/>
          <p:nvPr/>
        </p:nvSpPr>
        <p:spPr>
          <a:xfrm>
            <a:off x="10542494" y="8041342"/>
            <a:ext cx="3993777" cy="242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12C63-EB01-63F7-CA26-C19E3F4834FF}"/>
              </a:ext>
            </a:extLst>
          </p:cNvPr>
          <p:cNvSpPr/>
          <p:nvPr/>
        </p:nvSpPr>
        <p:spPr>
          <a:xfrm>
            <a:off x="12694023" y="5943600"/>
            <a:ext cx="1869142" cy="793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5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4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74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7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8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94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6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99" dur="6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04" dur="6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1" grpId="0"/>
      <p:bldP spid="393" grpId="0"/>
      <p:bldP spid="399" grpId="0"/>
      <p:bldP spid="401" grpId="0"/>
      <p:bldP spid="403" grpId="0"/>
      <p:bldP spid="407" grpId="0"/>
      <p:bldP spid="409" grpId="0"/>
      <p:bldP spid="411" grpId="0"/>
      <p:bldP spid="415" grpId="0"/>
      <p:bldP spid="417" grpId="0"/>
      <p:bldP spid="419" grpId="0"/>
      <p:bldP spid="441" grpId="0"/>
      <p:bldP spid="443" grpId="0"/>
      <p:bldP spid="447" grpId="0"/>
      <p:bldP spid="449" grpId="0"/>
      <p:bldP spid="4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 flipH="1">
            <a:off x="14731253" y="1714500"/>
            <a:ext cx="3556747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EF614191-4A63-4084-8F34-7B577D4012EB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9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 rot="17857096">
            <a:off x="12344400" y="5941466"/>
            <a:ext cx="6217890" cy="5246489"/>
          </a:xfrm>
          <a:prstGeom prst="rect">
            <a:avLst/>
          </a:prstGeom>
        </p:spPr>
      </p:pic>
      <p:pic>
        <p:nvPicPr>
          <p:cNvPr id="46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5">
            <a:alphaModFix/>
          </a:blip>
          <a:stretch/>
        </p:blipFill>
        <p:spPr>
          <a:xfrm>
            <a:off x="7467600" y="685800"/>
            <a:ext cx="10134600" cy="2076450"/>
          </a:xfrm>
          <a:prstGeom prst="rect">
            <a:avLst/>
          </a:prstGeom>
        </p:spPr>
      </p:pic>
      <p:pic>
        <p:nvPicPr>
          <p:cNvPr id="4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6">
            <a:alphaModFix/>
          </a:blip>
          <a:stretch/>
        </p:blipFill>
        <p:spPr>
          <a:xfrm>
            <a:off x="13412391" y="1302692"/>
            <a:ext cx="2076450" cy="228600"/>
          </a:xfrm>
          <a:prstGeom prst="rect">
            <a:avLst/>
          </a:prstGeom>
        </p:spPr>
      </p:pic>
      <p:sp>
        <p:nvSpPr>
          <p:cNvPr id="47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32059" y="1035424"/>
            <a:ext cx="9582167" cy="147732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3200" dirty="0"/>
              <a:t>Dataset Source: Higher Education Statistics Agency (HESA)</a:t>
            </a:r>
          </a:p>
          <a:p>
            <a:r>
              <a:rPr lang="en-US" sz="3200" dirty="0"/>
              <a:t>URL: https://www.hesa.ac.uk/data-and-analysis/sb261/figure-1.csv</a:t>
            </a:r>
          </a:p>
        </p:txBody>
      </p:sp>
      <p:pic>
        <p:nvPicPr>
          <p:cNvPr id="4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7467599" y="2948730"/>
            <a:ext cx="10151661" cy="4205105"/>
          </a:xfrm>
          <a:prstGeom prst="rect">
            <a:avLst/>
          </a:prstGeom>
        </p:spPr>
      </p:pic>
      <p:sp>
        <p:nvSpPr>
          <p:cNvPr id="48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818921" y="3066277"/>
            <a:ext cx="7800975" cy="4308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IN" sz="2800" dirty="0"/>
              <a:t>Key Features:</a:t>
            </a:r>
          </a:p>
        </p:txBody>
      </p:sp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9247" y="950258"/>
            <a:ext cx="6105525" cy="6519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</a:rPr>
              <a:t>Dataset Overview</a:t>
            </a:r>
          </a:p>
        </p:txBody>
      </p:sp>
      <p:sp>
        <p:nvSpPr>
          <p:cNvPr id="2" name="Description of a primary heading-1">
            <a:extLst>
              <a:ext uri="{FF2B5EF4-FFF2-40B4-BE49-F238E27FC236}">
                <a16:creationId xmlns:a16="http://schemas.microsoft.com/office/drawing/2014/main" id="{F7B5BF9B-B1E9-1E37-814F-4DB69DB8D58F}"/>
              </a:ext>
            </a:extLst>
          </p:cNvPr>
          <p:cNvSpPr txBox="1"/>
          <p:nvPr/>
        </p:nvSpPr>
        <p:spPr>
          <a:xfrm>
            <a:off x="8092345" y="3635535"/>
            <a:ext cx="7800975" cy="277986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1009223" lvl="1" indent="-4572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Activity standard occupational classification (Categorical)</a:t>
            </a:r>
          </a:p>
          <a:p>
            <a:pPr marL="1009223" lvl="1" indent="-4572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Mode of employment (Categorical)</a:t>
            </a:r>
          </a:p>
          <a:p>
            <a:pPr marL="1009223" lvl="1" indent="-4572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Sex (Categorical)</a:t>
            </a:r>
          </a:p>
          <a:p>
            <a:pPr marL="1009223" lvl="1" indent="-4572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Contract marker (Categorical)</a:t>
            </a:r>
          </a:p>
          <a:p>
            <a:pPr marL="1009223" lvl="1" indent="-4572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Nationality (Categorical)</a:t>
            </a:r>
          </a:p>
          <a:p>
            <a:pPr marL="1009223" lvl="1" indent="-4572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Academic Year (Categorical)</a:t>
            </a:r>
          </a:p>
          <a:p>
            <a:pPr marL="1009223" lvl="1" indent="-4572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Number (Numerical)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D4134-56F6-ED8E-23F2-B898B8893E0E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403413" y="2474260"/>
            <a:ext cx="7100046" cy="58494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789145E-07 0.046297453 L 3.1789145E-07 1.1585377E-06 E" pathEditMode="relative" ptsTypes="">
                                      <p:cBhvr>
                                        <p:cTn id="24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9391377E-06 0.04629224 L 1.9391377E-06 -4.054882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977 L 0 3.475613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9391377E-06 0.046295732 L 1.9391377E-06 -5.6514034E-07 E" pathEditMode="relative" ptsTypes="">
                                      <p:cBhvr>
                                        <p:cTn id="39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9391377E-06 0.046295732 L 1.9391377E-06 -5.6514034E-07 E" pathEditMode="relative" ptsTypes="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460" grpId="0"/>
      <p:bldP spid="466" grpId="0"/>
      <p:bldP spid="470" grpId="0"/>
      <p:bldP spid="472" grpId="0"/>
      <p:bldP spid="482" grpId="0"/>
      <p:bldP spid="49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09" name="84b3358f-1415-4b90-a71a-e79a5ed50e4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9005047" y="2628900"/>
            <a:ext cx="8610600" cy="6972300"/>
          </a:xfrm>
          <a:prstGeom prst="rect">
            <a:avLst/>
          </a:prstGeom>
        </p:spPr>
      </p:pic>
      <p:pic>
        <p:nvPicPr>
          <p:cNvPr id="5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3943350" y="1086892"/>
            <a:ext cx="533400" cy="552450"/>
          </a:xfrm>
          <a:prstGeom prst="rect">
            <a:avLst/>
          </a:prstGeom>
        </p:spPr>
      </p:pic>
      <p:sp>
        <p:nvSpPr>
          <p:cNvPr id="525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4731068"/>
            <a:ext cx="70199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Lack of Design Skills</a:t>
            </a:r>
          </a:p>
        </p:txBody>
      </p:sp>
      <p:sp>
        <p:nvSpPr>
          <p:cNvPr id="527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5199602"/>
            <a:ext cx="70199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Many users lack the expertise to design visually appealing presentations, which can detract from the overall message and impact of their content.</a:t>
            </a:r>
          </a:p>
        </p:txBody>
      </p:sp>
      <p:pic>
        <p:nvPicPr>
          <p:cNvPr id="52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3943350" y="7003732"/>
            <a:ext cx="533400" cy="552450"/>
          </a:xfrm>
          <a:prstGeom prst="rect">
            <a:avLst/>
          </a:prstGeom>
        </p:spPr>
      </p:pic>
      <p:sp>
        <p:nvSpPr>
          <p:cNvPr id="533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7689532"/>
            <a:ext cx="7019925" cy="381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Collaboration Issues</a:t>
            </a:r>
          </a:p>
        </p:txBody>
      </p:sp>
      <p:sp>
        <p:nvSpPr>
          <p:cNvPr id="535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8157972"/>
            <a:ext cx="7019925" cy="1047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800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Teams frequently struggle to collaborate effectively on presentation content, leading to inconsistencies and inefficiencies that can undermine team efforts.</a:t>
            </a: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167718" y="318247"/>
            <a:ext cx="8658225" cy="65569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IN" sz="4400" dirty="0"/>
              <a:t>Preliminary Results</a:t>
            </a: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236564-627F-766C-49CE-CC307EEE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9" y="1314063"/>
            <a:ext cx="7024967" cy="406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9CC216-1519-2214-B90C-9CF35437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54" y="5553635"/>
            <a:ext cx="6661862" cy="431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2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0 0.04629918 L 0 2.8822158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0 0.04629686 L 0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300367 L 0 4.0690106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6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4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9" grpId="0"/>
      <p:bldP spid="513" grpId="0"/>
      <p:bldP spid="525" grpId="0"/>
      <p:bldP spid="527" grpId="0"/>
      <p:bldP spid="529" grpId="0"/>
      <p:bldP spid="533" grpId="0"/>
      <p:bldP spid="535" grpId="0"/>
      <p:bldP spid="5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C9D730FB-D099-412A-99A7-40B0614AAB0B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4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2">
            <a:alphaModFix/>
            <a:extLst>
              <a:ext uri="{8F734941-018C-4491-96EE-07E2821B2F49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4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64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5">
            <a:alphaModFix/>
            <a:extLst>
              <a:ext uri="{5077C3D6-B559-4563-AD19-C3CF5A78DD8E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56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6739795" y="6771227"/>
            <a:ext cx="388620" cy="38862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7">
            <a:alphaModFix/>
            <a:extLst>
              <a:ext uri="{6D7D6EF2-99E6-4EC8-9A1F-E87367700575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6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16964025" cy="65569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IN" sz="4400" dirty="0"/>
              <a:t>Future work </a:t>
            </a:r>
            <a:endParaRPr lang="en-US" sz="44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8C400-5D69-46F9-E256-01254D82449E}"/>
              </a:ext>
            </a:extLst>
          </p:cNvPr>
          <p:cNvSpPr txBox="1"/>
          <p:nvPr/>
        </p:nvSpPr>
        <p:spPr>
          <a:xfrm>
            <a:off x="1788459" y="1844506"/>
            <a:ext cx="13433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Sensitivity analysis is a powerful technique that helps quantify how parametric variations influence a model's output, offering insights into model robustness and performance (Maldonado &amp; </a:t>
            </a:r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Anitescu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2020). 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4CE8FB-04EC-A053-CAC2-C27039B62C4E}"/>
              </a:ext>
            </a:extLst>
          </p:cNvPr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1219129" y="3345892"/>
            <a:ext cx="4008088" cy="2530473"/>
          </a:xfrm>
          <a:prstGeom prst="rect">
            <a:avLst/>
          </a:prstGeom>
        </p:spPr>
      </p:pic>
      <p:pic>
        <p:nvPicPr>
          <p:cNvPr id="1048" name="Picture 24" descr="Fig. 2">
            <a:extLst>
              <a:ext uri="{FF2B5EF4-FFF2-40B4-BE49-F238E27FC236}">
                <a16:creationId xmlns:a16="http://schemas.microsoft.com/office/drawing/2014/main" id="{AF59F3D5-F6D2-1B7A-9475-FD5E6617D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507" y="2877671"/>
            <a:ext cx="12519211" cy="64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3D1763-BECE-14C6-30CE-75559BD60249}"/>
              </a:ext>
            </a:extLst>
          </p:cNvPr>
          <p:cNvSpPr txBox="1"/>
          <p:nvPr/>
        </p:nvSpPr>
        <p:spPr>
          <a:xfrm>
            <a:off x="161364" y="7106335"/>
            <a:ext cx="445097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global sensitivity analysis techniques, such as variance-based methods, provide deeper insights by studying the effect of the entire parameter space rather than isolated variations.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1.9391377E-06 0.04629686 L 1.9391377E-06 5.6514034E-07 E" pathEditMode="relative" ptsTypes="">
                                      <p:cBhvr>
                                        <p:cTn id="29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64" grpId="0"/>
      <p:bldP spid="570" grpId="0"/>
      <p:bldP spid="5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3200400" y="0"/>
            <a:ext cx="8782050" cy="10287000"/>
          </a:xfrm>
          <a:prstGeom prst="rect">
            <a:avLst/>
          </a:prstGeom>
        </p:spPr>
      </p:pic>
      <p:pic>
        <p:nvPicPr>
          <p:cNvPr id="743" name="9746b239-7336-4655-813a-d624444f8b1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0075069" y="1467892"/>
            <a:ext cx="1047750" cy="1047750"/>
          </a:xfrm>
          <a:prstGeom prst="rect">
            <a:avLst/>
          </a:prstGeom>
        </p:spPr>
      </p:pic>
      <p:pic>
        <p:nvPicPr>
          <p:cNvPr id="753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D4D4DB0F-0FF0-4B92-97D7-04BBF492C349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28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0337864" y="1730883"/>
            <a:ext cx="525685" cy="525685"/>
          </a:xfrm>
          <a:prstGeom prst="rect">
            <a:avLst/>
          </a:prstGeom>
        </p:spPr>
      </p:pic>
      <p:sp>
        <p:nvSpPr>
          <p:cNvPr id="75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31334" y="1238536"/>
            <a:ext cx="6029325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spc="-42" dirty="0">
                <a:solidFill>
                  <a:srgbClr val="181C24">
                    <a:alpha val="100000"/>
                  </a:srgbClr>
                </a:solidFill>
              </a:rPr>
              <a:t>Viva preparation</a:t>
            </a:r>
          </a:p>
          <a:p>
            <a:pPr algn="l"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</a:rPr>
              <a:t>Dates -</a:t>
            </a:r>
          </a:p>
        </p:txBody>
      </p:sp>
      <p:sp>
        <p:nvSpPr>
          <p:cNvPr id="756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31334" y="1707070"/>
            <a:ext cx="6029325" cy="31829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Dates – May-2-May-13 </a:t>
            </a:r>
          </a:p>
        </p:txBody>
      </p:sp>
      <p:pic>
        <p:nvPicPr>
          <p:cNvPr id="7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82">
            <a:alphaModFix/>
          </a:blip>
          <a:stretch/>
        </p:blipFill>
        <p:spPr>
          <a:xfrm>
            <a:off x="11448895" y="4093254"/>
            <a:ext cx="1047750" cy="1047750"/>
          </a:xfrm>
          <a:prstGeom prst="rect">
            <a:avLst/>
          </a:prstGeom>
        </p:spPr>
      </p:pic>
      <p:sp>
        <p:nvSpPr>
          <p:cNvPr id="76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751476" y="4533973"/>
            <a:ext cx="5388606" cy="6924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IN" sz="2400" dirty="0"/>
              <a:t>Preliminary Results Analysis</a:t>
            </a:r>
            <a:endParaRPr lang="en-US" sz="2400" spc="-18" dirty="0">
              <a:solidFill>
                <a:srgbClr val="181C24">
                  <a:alpha val="100000"/>
                </a:srgbClr>
              </a:solidFill>
            </a:endParaRPr>
          </a:p>
          <a:p>
            <a:pPr algn="l">
              <a:lnSpc>
                <a:spcPts val="2736"/>
              </a:lnSpc>
            </a:pPr>
            <a:r>
              <a:rPr lang="en-US" sz="2000" b="1" spc="-18" dirty="0">
                <a:solidFill>
                  <a:srgbClr val="181C24">
                    <a:alpha val="100000"/>
                  </a:srgbClr>
                </a:solidFill>
              </a:rPr>
              <a:t>Dates – April-6-April-13 (7 days)</a:t>
            </a:r>
          </a:p>
        </p:txBody>
      </p:sp>
      <p:pic>
        <p:nvPicPr>
          <p:cNvPr id="76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83">
            <a:alphaModFix/>
          </a:blip>
          <a:stretch/>
        </p:blipFill>
        <p:spPr>
          <a:xfrm>
            <a:off x="10075069" y="7767340"/>
            <a:ext cx="1047750" cy="1047750"/>
          </a:xfrm>
          <a:prstGeom prst="rect">
            <a:avLst/>
          </a:prstGeom>
        </p:spPr>
      </p:pic>
      <p:sp>
        <p:nvSpPr>
          <p:cNvPr id="76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283416" y="8506082"/>
            <a:ext cx="6029325" cy="3500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spc="-42" dirty="0">
                <a:solidFill>
                  <a:srgbClr val="181C24">
                    <a:alpha val="100000"/>
                  </a:srgbClr>
                </a:solidFill>
              </a:rPr>
              <a:t>Dates –Feb 13 to 25 (13 days) </a:t>
            </a:r>
          </a:p>
        </p:txBody>
      </p:sp>
      <p:sp>
        <p:nvSpPr>
          <p:cNvPr id="768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256522" y="8194593"/>
            <a:ext cx="6029325" cy="3693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Literature Review</a:t>
            </a:r>
            <a:endParaRPr lang="en-IN" sz="2400" dirty="0">
              <a:solidFill>
                <a:srgbClr val="000000"/>
              </a:solidFill>
            </a:endParaRPr>
          </a:p>
        </p:txBody>
      </p:sp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5000625" cy="6519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</a:rPr>
              <a:t>Gantt-Chart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2438400"/>
            <a:ext cx="50006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I</a:t>
            </a:r>
          </a:p>
        </p:txBody>
      </p:sp>
      <p:pic>
        <p:nvPicPr>
          <p:cNvPr id="2" name="Rect">
            <a:extLst>
              <a:ext uri="{FF2B5EF4-FFF2-40B4-BE49-F238E27FC236}">
                <a16:creationId xmlns:a16="http://schemas.microsoft.com/office/drawing/2014/main" id="{5F24CC16-7AB1-9B7A-7AF1-3829F5CC92FC}"/>
              </a:ext>
            </a:extLst>
          </p:cNvPr>
          <p:cNvPicPr>
            <a:picLocks noChangeAspect="1"/>
          </p:cNvPicPr>
          <p:nvPr/>
        </p:nvPicPr>
        <p:blipFill rotWithShape="1">
          <a:blip r:embed="rId282">
            <a:alphaModFix/>
          </a:blip>
          <a:stretch/>
        </p:blipFill>
        <p:spPr>
          <a:xfrm>
            <a:off x="10902048" y="6612337"/>
            <a:ext cx="1047750" cy="1047750"/>
          </a:xfrm>
          <a:prstGeom prst="rect">
            <a:avLst/>
          </a:prstGeom>
        </p:spPr>
      </p:pic>
      <p:pic>
        <p:nvPicPr>
          <p:cNvPr id="3" name="Rect">
            <a:extLst>
              <a:ext uri="{FF2B5EF4-FFF2-40B4-BE49-F238E27FC236}">
                <a16:creationId xmlns:a16="http://schemas.microsoft.com/office/drawing/2014/main" id="{379C7982-5736-F954-F209-56337FC06A40}"/>
              </a:ext>
            </a:extLst>
          </p:cNvPr>
          <p:cNvPicPr>
            <a:picLocks noChangeAspect="1"/>
          </p:cNvPicPr>
          <p:nvPr/>
        </p:nvPicPr>
        <p:blipFill rotWithShape="1">
          <a:blip r:embed="rId282">
            <a:alphaModFix/>
          </a:blip>
          <a:stretch/>
        </p:blipFill>
        <p:spPr>
          <a:xfrm>
            <a:off x="11372695" y="5428996"/>
            <a:ext cx="1047750" cy="1047750"/>
          </a:xfrm>
          <a:prstGeom prst="rect">
            <a:avLst/>
          </a:prstGeom>
        </p:spPr>
      </p:pic>
      <p:pic>
        <p:nvPicPr>
          <p:cNvPr id="4" name="Rect">
            <a:extLst>
              <a:ext uri="{FF2B5EF4-FFF2-40B4-BE49-F238E27FC236}">
                <a16:creationId xmlns:a16="http://schemas.microsoft.com/office/drawing/2014/main" id="{9ACCD72E-40C6-8043-6BF7-3F467ED29CA5}"/>
              </a:ext>
            </a:extLst>
          </p:cNvPr>
          <p:cNvPicPr>
            <a:picLocks noChangeAspect="1"/>
          </p:cNvPicPr>
          <p:nvPr/>
        </p:nvPicPr>
        <p:blipFill rotWithShape="1">
          <a:blip r:embed="rId282">
            <a:alphaModFix/>
          </a:blip>
          <a:stretch/>
        </p:blipFill>
        <p:spPr>
          <a:xfrm>
            <a:off x="11072377" y="2909913"/>
            <a:ext cx="1047750" cy="104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742065-3CCE-9F8D-9622-78C8B63A7355}"/>
              </a:ext>
            </a:extLst>
          </p:cNvPr>
          <p:cNvSpPr txBox="1"/>
          <p:nvPr/>
        </p:nvSpPr>
        <p:spPr>
          <a:xfrm>
            <a:off x="12062012" y="6952129"/>
            <a:ext cx="4773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Methodology Development</a:t>
            </a:r>
          </a:p>
          <a:p>
            <a:r>
              <a:rPr lang="en-IN" sz="2000" b="1" dirty="0"/>
              <a:t>Dates – Feb 26 – March 11 (14 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1F1B3-A21E-0EF1-3F14-4B485E88967B}"/>
              </a:ext>
            </a:extLst>
          </p:cNvPr>
          <p:cNvSpPr txBox="1"/>
          <p:nvPr/>
        </p:nvSpPr>
        <p:spPr>
          <a:xfrm>
            <a:off x="12586447" y="5755341"/>
            <a:ext cx="4787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Experimentation &amp; Implementation</a:t>
            </a:r>
          </a:p>
          <a:p>
            <a:r>
              <a:rPr lang="en-IN" sz="2000" b="1" dirty="0"/>
              <a:t>Dates –March-12 – April-5 (25 days)</a:t>
            </a:r>
          </a:p>
        </p:txBody>
      </p:sp>
      <p:sp>
        <p:nvSpPr>
          <p:cNvPr id="7" name="Description of a primary heading-1">
            <a:extLst>
              <a:ext uri="{FF2B5EF4-FFF2-40B4-BE49-F238E27FC236}">
                <a16:creationId xmlns:a16="http://schemas.microsoft.com/office/drawing/2014/main" id="{A4330C43-9FAE-528C-34EB-D455D5F340C6}"/>
              </a:ext>
            </a:extLst>
          </p:cNvPr>
          <p:cNvSpPr txBox="1"/>
          <p:nvPr/>
        </p:nvSpPr>
        <p:spPr>
          <a:xfrm>
            <a:off x="12487017" y="2965149"/>
            <a:ext cx="5388606" cy="6924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IN" sz="2400" dirty="0"/>
              <a:t>Final Report Writing </a:t>
            </a:r>
            <a:endParaRPr lang="en-US" sz="2400" spc="-18" dirty="0">
              <a:solidFill>
                <a:srgbClr val="181C24">
                  <a:alpha val="100000"/>
                </a:srgbClr>
              </a:solidFill>
            </a:endParaRPr>
          </a:p>
          <a:p>
            <a:pPr algn="l">
              <a:lnSpc>
                <a:spcPts val="2736"/>
              </a:lnSpc>
            </a:pPr>
            <a:r>
              <a:rPr lang="en-US" sz="2000" b="1" spc="-18" dirty="0">
                <a:solidFill>
                  <a:srgbClr val="181C24">
                    <a:alpha val="100000"/>
                  </a:srgbClr>
                </a:solidFill>
              </a:rPr>
              <a:t>Dates –April-13-April-29 (16 days)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709269E-06 0.046295136 L 1.9709269E-06 -1.1585377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2.2888185E-06 0.046293415 L 2.2888185E-06 -2.8822158E-06 E" pathEditMode="relative" ptsTypes="">
                                      <p:cBhvr>
                                        <p:cTn id="60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0 0.046295166 L 0 -1.1302807E-06 E" pathEditMode="relative" ptsTypes="">
                                      <p:cBhvr>
                                        <p:cTn id="68" dur="1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4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2.2888185E-06 0.046293415 L 2.2888185E-06 -2.8822158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2.2888185E-06 0.046293415 L 2.2888185E-06 -2.8822158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2.2888185E-06 0.046293415 L 2.2888185E-06 -2.8822158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39" grpId="0"/>
      <p:bldP spid="741" grpId="0"/>
      <p:bldP spid="743" grpId="0"/>
      <p:bldP spid="745" grpId="0"/>
      <p:bldP spid="747" grpId="0"/>
      <p:bldP spid="749" grpId="0"/>
      <p:bldP spid="751" grpId="0"/>
      <p:bldP spid="753" grpId="0"/>
      <p:bldP spid="755" grpId="0"/>
      <p:bldP spid="756" grpId="0"/>
      <p:bldP spid="757" grpId="0"/>
      <p:bldP spid="762" grpId="0"/>
      <p:bldP spid="763" grpId="0"/>
      <p:bldP spid="767" grpId="0"/>
      <p:bldP spid="768" grpId="0"/>
      <p:bldP spid="769" grpId="0"/>
      <p:bldP spid="771" grpId="0"/>
      <p:bldP spid="2" grpId="0"/>
      <p:bldP spid="3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93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AB12BD28-4F43-4577-8AD6-E2FFE8177B8A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7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95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8">
            <a:alphaModFix/>
            <a:extLst>
              <a:ext uri="{E1AD86CE-772C-4D1B-8F1E-00BA694BD283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80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600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1">
            <a:alphaModFix/>
            <a:extLst>
              <a:ext uri="{B469A9C7-EF14-4DBE-AF5D-7F4615026558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88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5686996" y="4030694"/>
            <a:ext cx="518065" cy="518065"/>
          </a:xfrm>
          <a:prstGeom prst="rect">
            <a:avLst/>
          </a:prstGeom>
        </p:spPr>
      </p:pic>
      <p:pic>
        <p:nvPicPr>
          <p:cNvPr id="608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9">
            <a:alphaModFix/>
            <a:extLst>
              <a:ext uri="{F732E9A8-1271-4AA9-B70D-E61ADF0D5D0F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93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2070842" y="5811869"/>
            <a:ext cx="518065" cy="518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404080-6B6F-C7A0-B3B3-0F58DA96DDCE}"/>
              </a:ext>
            </a:extLst>
          </p:cNvPr>
          <p:cNvSpPr txBox="1"/>
          <p:nvPr/>
        </p:nvSpPr>
        <p:spPr>
          <a:xfrm>
            <a:off x="0" y="0"/>
            <a:ext cx="17911482" cy="1797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                                                                   </a:t>
            </a:r>
            <a:r>
              <a:rPr lang="en-US" sz="4400" dirty="0"/>
              <a:t>References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19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https://arxiv.org/html/2406.08660v1</a:t>
            </a:r>
            <a:endParaRPr lang="en-US" sz="2000" dirty="0"/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hlinkClick r:id="rId1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https://colab.ws/articles/10.1109%2Ftii.2019.2952929</a:t>
            </a:r>
            <a:endParaRPr lang="en-IN" sz="2000" dirty="0"/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hlinkClick r:id="rId19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https://ieeexplore.ieee.org/abstract/document/10553509</a:t>
            </a:r>
            <a:endParaRPr lang="en-IN" sz="2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>
                <a:latin typeface="-apple-system"/>
              </a:rPr>
              <a:t>Yujian</a:t>
            </a:r>
            <a:r>
              <a:rPr lang="en-IN" sz="2000" dirty="0">
                <a:latin typeface="-apple-system"/>
              </a:rPr>
              <a:t> Gan, </a:t>
            </a:r>
            <a:r>
              <a:rPr lang="en-IN" sz="2000" dirty="0" err="1">
                <a:latin typeface="-apple-system"/>
              </a:rPr>
              <a:t>Xinyun</a:t>
            </a:r>
            <a:r>
              <a:rPr lang="en-IN" sz="2000" dirty="0">
                <a:latin typeface="-apple-system"/>
              </a:rPr>
              <a:t> Chen, </a:t>
            </a:r>
            <a:r>
              <a:rPr lang="en-IN" sz="2000" dirty="0" err="1">
                <a:latin typeface="-apple-system"/>
              </a:rPr>
              <a:t>Jinxia</a:t>
            </a:r>
            <a:r>
              <a:rPr lang="en-IN" sz="2000" dirty="0">
                <a:latin typeface="-apple-system"/>
              </a:rPr>
              <a:t> Xie, Matthew </a:t>
            </a:r>
            <a:r>
              <a:rPr lang="en-IN" sz="2000" dirty="0" err="1">
                <a:latin typeface="-apple-system"/>
              </a:rPr>
              <a:t>Purver</a:t>
            </a:r>
            <a:r>
              <a:rPr lang="en-IN" sz="2000" dirty="0">
                <a:latin typeface="-apple-system"/>
              </a:rPr>
              <a:t>, John R. Woodward, John Drake, and </a:t>
            </a:r>
            <a:r>
              <a:rPr lang="en-IN" sz="2000" dirty="0" err="1">
                <a:latin typeface="-apple-system"/>
              </a:rPr>
              <a:t>Qiaofu</a:t>
            </a:r>
            <a:r>
              <a:rPr lang="en-IN" sz="2000" dirty="0">
                <a:latin typeface="-apple-system"/>
              </a:rPr>
              <a:t> Zhang. 2021. </a:t>
            </a:r>
            <a:r>
              <a:rPr lang="en-IN" sz="2000" dirty="0">
                <a:latin typeface="-apple-system"/>
                <a:hlinkClick r:id="rId19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Natural SQL: Making SQL Easier to Infer from Natural Language Specifications</a:t>
            </a:r>
            <a:r>
              <a:rPr lang="en-IN" sz="2000" dirty="0">
                <a:latin typeface="-apple-system"/>
              </a:rPr>
              <a:t>. In </a:t>
            </a:r>
            <a:r>
              <a:rPr lang="en-IN" sz="2000" i="1" dirty="0">
                <a:latin typeface="-apple-system"/>
              </a:rPr>
              <a:t>Findings of the Association for Computational Linguistics: EMNLP 2021</a:t>
            </a:r>
            <a:r>
              <a:rPr lang="en-IN" sz="2000" dirty="0">
                <a:latin typeface="-apple-system"/>
              </a:rPr>
              <a:t>, pages 2030–2042, Punta Cana, Dominican Republic. Association for Computational Linguistics.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Deep Learning Driven Natural Languages Text to SQL Query Conversion: A Survey - Scientific Figure on ResearchGate. Available from: https://www.researchgate.net/figure/Model-Based-Interactive-Semantic-Parsing-57_fig2_362591751 [accessed 1 Feb 2025]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19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https://vldb.org/pvldb/vol13/p57-jung.pdf</a:t>
            </a:r>
            <a:endParaRPr lang="en-US" sz="2000" dirty="0"/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19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https://www.vldb.org/pvldb/vol13/p1737-kim.pdf</a:t>
            </a:r>
            <a:endParaRPr lang="en-US" sz="2000" dirty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-apple-system"/>
              </a:rPr>
              <a:t>Adam </a:t>
            </a:r>
            <a:r>
              <a:rPr lang="en-IN" sz="2000" dirty="0" err="1">
                <a:latin typeface="-apple-system"/>
              </a:rPr>
              <a:t>Wiemerslage</a:t>
            </a:r>
            <a:r>
              <a:rPr lang="en-IN" sz="2000" dirty="0">
                <a:latin typeface="-apple-system"/>
              </a:rPr>
              <a:t>, Kyle Gorman, and Katharina von der </a:t>
            </a:r>
            <a:r>
              <a:rPr lang="en-IN" sz="2000" dirty="0" err="1">
                <a:latin typeface="-apple-system"/>
              </a:rPr>
              <a:t>Wense</a:t>
            </a:r>
            <a:r>
              <a:rPr lang="en-IN" sz="2000" dirty="0">
                <a:latin typeface="-apple-system"/>
              </a:rPr>
              <a:t>. 2024. </a:t>
            </a:r>
            <a:r>
              <a:rPr lang="en-IN" sz="2000" dirty="0">
                <a:latin typeface="-apple-system"/>
                <a:hlinkClick r:id="rId20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Quantifying the Hyperparameter Sensitivity of Neural Networks for Character-level Sequence-to-Sequence Tasks</a:t>
            </a:r>
            <a:r>
              <a:rPr lang="en-IN" sz="2000" dirty="0">
                <a:latin typeface="-apple-system"/>
              </a:rPr>
              <a:t>. In </a:t>
            </a:r>
            <a:r>
              <a:rPr lang="en-IN" sz="2000" i="1" dirty="0">
                <a:latin typeface="-apple-system"/>
              </a:rPr>
              <a:t>Proceedings of the 18th Conference of the European Chapter of the Association for Computational Linguistics (Volume 1: Long Papers)</a:t>
            </a:r>
            <a:r>
              <a:rPr lang="en-IN" sz="2000" dirty="0">
                <a:latin typeface="-apple-system"/>
              </a:rPr>
              <a:t>, pages 674–689, St. Julian’s, Malta. Association for Computational Linguistics.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20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https://arxiv.org/pdf/2202.02664</a:t>
            </a:r>
            <a:endParaRPr lang="en-US" sz="2000" dirty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Dasari </a:t>
            </a:r>
            <a:r>
              <a:rPr lang="en-US" sz="2000" dirty="0" err="1"/>
              <a:t>Sreeramulu</a:t>
            </a:r>
            <a:r>
              <a:rPr lang="en-US" sz="2000" dirty="0"/>
              <a:t>, </a:t>
            </a:r>
            <a:r>
              <a:rPr lang="en-US" sz="2000" dirty="0" err="1"/>
              <a:t>Madhusudhan</a:t>
            </a:r>
            <a:r>
              <a:rPr lang="en-US" sz="2000" dirty="0"/>
              <a:t>. (2023). Sensitive Analysis of Natural Language Processing Using for MOORA Method. Computer Science Engineering and Technology. 1. 46-53. 10.46632/</a:t>
            </a:r>
            <a:r>
              <a:rPr lang="en-US" sz="2000" dirty="0" err="1"/>
              <a:t>cset</a:t>
            </a:r>
            <a:r>
              <a:rPr lang="en-US" sz="2000" dirty="0"/>
              <a:t>/1/1/6.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20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https://pmc.ncbi.nlm.nih.gov/articles/PMC8445976/</a:t>
            </a:r>
            <a:endParaRPr lang="en-US" sz="2000" dirty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20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https://openreview.net/pdf?id=ofiZbAmrZh</a:t>
            </a:r>
            <a:endParaRPr lang="en-US" sz="2000" dirty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20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https://arxiv.org/pdf/2406.05213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IN" sz="4400" dirty="0">
              <a:solidFill>
                <a:schemeClr val="accent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6"/>
              </a:solidFill>
            </a:endParaRP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033549E-06 0.04629802 L 1.3033549E-06 1.723678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6.357829E-07 0.04629805 L 6.357829E-07 1.7519351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591" grpId="0"/>
      <p:bldP spid="593" grpId="0"/>
      <p:bldP spid="595" grpId="0"/>
      <p:bldP spid="600" grpId="0"/>
      <p:bldP spid="60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7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2E72EA-C5F0-4DB8-B6ED-E46A1AE6294C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32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0"/>
            <a:ext cx="1009650" cy="1304925"/>
          </a:xfrm>
          <a:prstGeom prst="rect">
            <a:avLst/>
          </a:prstGeom>
        </p:spPr>
      </p:pic>
      <p:sp>
        <p:nvSpPr>
          <p:cNvPr id="829" name="Thank You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3684080"/>
            <a:ext cx="9505950" cy="79508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sz="5400" spc="-108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Thank you </a:t>
            </a:r>
          </a:p>
        </p:txBody>
      </p:sp>
      <p:pic>
        <p:nvPicPr>
          <p:cNvPr id="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5">
            <a:alphaModFix/>
          </a:blip>
          <a:stretch/>
        </p:blipFill>
        <p:spPr>
          <a:xfrm>
            <a:off x="11173863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5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26">
            <a:alphaModFix/>
          </a:blip>
          <a:stretch/>
        </p:blipFill>
        <p:spPr>
          <a:xfrm>
            <a:off x="11173968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7" name="layoutShapeInnerChild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7">
            <a:alphaModFix/>
            <a:extLst>
              <a:ext uri="{5EA00644-136D-42FE-A656-2B0828DF0B4E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33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2363450" y="7305675"/>
            <a:ext cx="4095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7453 L 0 1.1585377E-06 E" pathEditMode="relative" ptsTypes="">
                                      <p:cBhvr>
                                        <p:cTn id="19" dur="6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24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29" dur="6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34" dur="12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" grpId="0"/>
      <p:bldP spid="827" grpId="0"/>
      <p:bldP spid="829" grpId="0"/>
      <p:bldP spid="833" grpId="0"/>
      <p:bldP spid="835" grpId="0"/>
      <p:bldP spid="83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</TotalTime>
  <Words>653</Words>
  <Application>Microsoft Office PowerPoint</Application>
  <PresentationFormat>Custom</PresentationFormat>
  <Paragraphs>84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Noto Serif SemiBold</vt:lpstr>
      <vt:lpstr>-apple-system</vt:lpstr>
      <vt:lpstr>Calibri</vt:lpstr>
      <vt:lpstr>IBM Plex Sans</vt:lpstr>
      <vt:lpstr>IBM Plex Serif SemiBold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sivareddy guttikonda</cp:lastModifiedBy>
  <cp:revision>15</cp:revision>
  <dcterms:created xsi:type="dcterms:W3CDTF">2024-12-04T05:07:27Z</dcterms:created>
  <dcterms:modified xsi:type="dcterms:W3CDTF">2025-02-10T03:25:04Z</dcterms:modified>
</cp:coreProperties>
</file>